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168" r:id="rId2"/>
    <p:sldId id="1170" r:id="rId3"/>
    <p:sldId id="1173" r:id="rId4"/>
    <p:sldId id="1174" r:id="rId5"/>
    <p:sldId id="1175" r:id="rId6"/>
    <p:sldId id="1176" r:id="rId7"/>
    <p:sldId id="1179" r:id="rId8"/>
    <p:sldId id="1180" r:id="rId9"/>
    <p:sldId id="1181" r:id="rId10"/>
    <p:sldId id="259" r:id="rId11"/>
    <p:sldId id="260" r:id="rId12"/>
    <p:sldId id="261" r:id="rId13"/>
    <p:sldId id="1172" r:id="rId14"/>
    <p:sldId id="11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1E758-146E-4E8B-8322-3E5384F7103B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B5C11-FB61-433A-A002-7025CB5711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7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EBB43-F440-F706-1507-A3948B4D5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718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6E5F4-7DF6-AB3E-51EA-5B327516A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8770"/>
            <a:ext cx="9144000" cy="14858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subtitle</a:t>
            </a:r>
            <a:r>
              <a:rPr lang="de-DE" dirty="0"/>
              <a:t>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BB4DB-8A46-203C-BE9D-23064B0E2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DDE8-DBC3-4D2B-85A5-66B3DCBC8FD0}" type="datetime1">
              <a:rPr lang="de-DE" noProof="0" smtClean="0"/>
              <a:t>14.11.2022</a:t>
            </a:fld>
            <a:endParaRPr lang="de-DE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70090-5BD6-FFB7-E229-61B75516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media.works GmbH &amp; Co. KG,  Langenhagen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BD225-728C-E210-1365-B663248E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698-8033-44B9-9AFC-5BD905A9783B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F2C44C-A8A7-22AA-03FC-952041FF1EB7}"/>
              </a:ext>
            </a:extLst>
          </p:cNvPr>
          <p:cNvCxnSpPr/>
          <p:nvPr userDrawn="1"/>
        </p:nvCxnSpPr>
        <p:spPr>
          <a:xfrm>
            <a:off x="0" y="2127744"/>
            <a:ext cx="211894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840406-09D1-7CE2-8CE1-5C5C240D085B}"/>
              </a:ext>
            </a:extLst>
          </p:cNvPr>
          <p:cNvCxnSpPr/>
          <p:nvPr userDrawn="1"/>
        </p:nvCxnSpPr>
        <p:spPr>
          <a:xfrm>
            <a:off x="10073054" y="2127744"/>
            <a:ext cx="211894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1F9F26-7459-D130-01E9-28EFADEE7087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77373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>
            <a:extLst>
              <a:ext uri="{FF2B5EF4-FFF2-40B4-BE49-F238E27FC236}">
                <a16:creationId xmlns:a16="http://schemas.microsoft.com/office/drawing/2014/main" id="{1BA4BCC8-4813-B1FD-28B5-0DE672C607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31" y="108063"/>
            <a:ext cx="253868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11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D95DF-BF3D-46F4-EB6D-F258B9A0F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B47C5-536C-782C-27FF-8B675DE29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DE98-1599-4F73-9966-469E885D4BA6}" type="datetime1">
              <a:rPr lang="de-DE" smtClean="0"/>
              <a:t>14.11.2022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D6C84-2593-7152-8365-0241193EE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media.works GmbH &amp; Co. KG,  Langenhagen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7D1CD-2624-FF9D-2CFD-C782903C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698-8033-44B9-9AFC-5BD905A9783B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hteck 1">
            <a:extLst>
              <a:ext uri="{FF2B5EF4-FFF2-40B4-BE49-F238E27FC236}">
                <a16:creationId xmlns:a16="http://schemas.microsoft.com/office/drawing/2014/main" id="{4FD2E105-343E-F0F2-9BE7-C2DF0661AA58}"/>
              </a:ext>
            </a:extLst>
          </p:cNvPr>
          <p:cNvSpPr/>
          <p:nvPr userDrawn="1"/>
        </p:nvSpPr>
        <p:spPr>
          <a:xfrm>
            <a:off x="1" y="1"/>
            <a:ext cx="12191999" cy="10179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E7B218-6C13-C45A-57D4-80FE32712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3"/>
            <a:ext cx="10515600" cy="65279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736B-F6D2-87B1-407A-3086067D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50A06-CAE8-FB9E-6F42-806F9A1BA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D9F0C-C385-6988-8600-B965FACCF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F3D5-F002-4C6F-858B-FDEA98498759}" type="datetime1">
              <a:rPr lang="de-DE" smtClean="0"/>
              <a:t>14.11.2022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F11D8-EDA3-9418-1470-3D7B8BCB1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media.works GmbH &amp; Co. KG,  Langenhagen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DB465-E3AC-1815-EAEE-0C43E6A0F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698-8033-44B9-9AFC-5BD905A9783B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hteck 1">
            <a:extLst>
              <a:ext uri="{FF2B5EF4-FFF2-40B4-BE49-F238E27FC236}">
                <a16:creationId xmlns:a16="http://schemas.microsoft.com/office/drawing/2014/main" id="{92515FD0-331B-38A4-DE32-998C9E0FB9C6}"/>
              </a:ext>
            </a:extLst>
          </p:cNvPr>
          <p:cNvSpPr/>
          <p:nvPr userDrawn="1"/>
        </p:nvSpPr>
        <p:spPr>
          <a:xfrm>
            <a:off x="1" y="1"/>
            <a:ext cx="12191999" cy="10179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83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66658-B66A-D17A-FDE0-4E301E4AF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1DD15-C0A2-51A3-1715-559A09D92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EBBD0-1D87-2508-6381-B7E998A0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3EE2A-32A6-41A1-AD5B-567926973AAE}" type="datetime1">
              <a:rPr lang="de-DE" smtClean="0"/>
              <a:t>14.11.2022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0A74B-11A4-AE48-974E-DE093675B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media.works GmbH &amp; Co. KG,  Langenhagen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804A5-10D6-CD9C-72FB-324B720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698-8033-44B9-9AFC-5BD905A9783B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hteck 1">
            <a:extLst>
              <a:ext uri="{FF2B5EF4-FFF2-40B4-BE49-F238E27FC236}">
                <a16:creationId xmlns:a16="http://schemas.microsoft.com/office/drawing/2014/main" id="{6C10CDAF-C285-D255-09DB-6440B3B8E5A6}"/>
              </a:ext>
            </a:extLst>
          </p:cNvPr>
          <p:cNvSpPr/>
          <p:nvPr userDrawn="1"/>
        </p:nvSpPr>
        <p:spPr>
          <a:xfrm>
            <a:off x="1" y="1"/>
            <a:ext cx="12191999" cy="10179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45B01F-F492-CBF9-53CE-969B17D8F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3"/>
            <a:ext cx="10515600" cy="65279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8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1">
            <a:extLst>
              <a:ext uri="{FF2B5EF4-FFF2-40B4-BE49-F238E27FC236}">
                <a16:creationId xmlns:a16="http://schemas.microsoft.com/office/drawing/2014/main" id="{768A9621-0676-4714-B61A-5D8894EF6FE4}"/>
              </a:ext>
            </a:extLst>
          </p:cNvPr>
          <p:cNvSpPr/>
          <p:nvPr userDrawn="1"/>
        </p:nvSpPr>
        <p:spPr>
          <a:xfrm>
            <a:off x="1" y="1"/>
            <a:ext cx="12191999" cy="10179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8A304-6360-6207-10C6-C33FCD5C8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19AA-8118-4F1E-B10A-EEBC7380C6DF}" type="datetime1">
              <a:rPr lang="de-DE" smtClean="0"/>
              <a:t>14.11.2022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479AC-9E1A-67EF-FFE3-FA68CE3C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media.works GmbH &amp; Co. KG,  Langenhagen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21523-BCC9-E194-DF9F-47990772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698-8033-44B9-9AFC-5BD905A9783B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0766AD-8BDA-FB31-91B9-BEADC98B2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3"/>
            <a:ext cx="10515600" cy="65279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6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314B8A-3A98-5442-AFD3-7DE4183E7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4926-B7D1-4904-BD2A-D712193F8347}" type="datetime1">
              <a:rPr lang="de-DE" smtClean="0"/>
              <a:t>14.11.2022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09AEE3-3496-C942-B9E8-87D6A2F5B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media.works GmbH &amp; Co. KG,  Langenhagen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86A6E-1244-E90C-907F-6AF01EEF5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698-8033-44B9-9AFC-5BD905A9783B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50D2ECA3-F85A-C28B-3A87-E7FC48A39507}"/>
              </a:ext>
            </a:extLst>
          </p:cNvPr>
          <p:cNvSpPr/>
          <p:nvPr userDrawn="1"/>
        </p:nvSpPr>
        <p:spPr>
          <a:xfrm>
            <a:off x="1" y="1"/>
            <a:ext cx="12191999" cy="10179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73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771FE73-1582-4F56-BC03-4FA3E38BAF6F}"/>
              </a:ext>
            </a:extLst>
          </p:cNvPr>
          <p:cNvSpPr txBox="1"/>
          <p:nvPr userDrawn="1"/>
        </p:nvSpPr>
        <p:spPr>
          <a:xfrm>
            <a:off x="336945" y="478841"/>
            <a:ext cx="6799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spc="200" baseline="0" dirty="0">
                <a:solidFill>
                  <a:schemeClr val="tx1"/>
                </a:solidFill>
                <a:latin typeface="Arial Nova Light" panose="020B0304020202020204" pitchFamily="34" charset="0"/>
              </a:rPr>
              <a:t>IHRE ANSPRECHPARTNER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36CDBFD-8492-4E83-9A11-F5D690A9ABA0}"/>
              </a:ext>
            </a:extLst>
          </p:cNvPr>
          <p:cNvSpPr txBox="1"/>
          <p:nvPr userDrawn="1"/>
        </p:nvSpPr>
        <p:spPr>
          <a:xfrm>
            <a:off x="423058" y="1191737"/>
            <a:ext cx="7434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spc="150" baseline="0" dirty="0">
                <a:solidFill>
                  <a:schemeClr val="tx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Kontaktieren Sie uns persönlich oder schreiben Sie uns.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AFFE2D-D642-49B7-834B-C414677DD45C}"/>
              </a:ext>
            </a:extLst>
          </p:cNvPr>
          <p:cNvSpPr txBox="1"/>
          <p:nvPr userDrawn="1"/>
        </p:nvSpPr>
        <p:spPr>
          <a:xfrm>
            <a:off x="1000144" y="4302086"/>
            <a:ext cx="3059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pc="150" baseline="0" dirty="0">
                <a:solidFill>
                  <a:schemeClr val="tx1"/>
                </a:solidFill>
                <a:latin typeface="Arial Nova Light" panose="020B0304020202020204" pitchFamily="34" charset="0"/>
              </a:rPr>
              <a:t>HANNES BOEKHOFF</a:t>
            </a:r>
          </a:p>
          <a:p>
            <a:endParaRPr lang="de-DE" sz="1600" spc="150" baseline="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400" spc="100" baseline="0" dirty="0">
                <a:solidFill>
                  <a:schemeClr val="tx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Geschäftsführender Gesellschafter</a:t>
            </a:r>
            <a:br>
              <a:rPr lang="de-DE" sz="1400" spc="100" baseline="0" dirty="0">
                <a:solidFill>
                  <a:schemeClr val="tx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</a:br>
            <a:endParaRPr lang="de-DE" sz="1400" spc="100" baseline="0" dirty="0">
              <a:solidFill>
                <a:schemeClr val="tx1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400" spc="100" baseline="0" dirty="0">
                <a:solidFill>
                  <a:schemeClr val="tx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h.boekhoff@media-hannover.de</a:t>
            </a:r>
          </a:p>
          <a:p>
            <a:pPr>
              <a:spcAft>
                <a:spcPts val="600"/>
              </a:spcAft>
            </a:pPr>
            <a:r>
              <a:rPr lang="de-DE" sz="1400" spc="100" baseline="0" dirty="0">
                <a:solidFill>
                  <a:schemeClr val="tx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0511 410 448-57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89686B1-7FD4-4848-ABEE-2592466F5096}"/>
              </a:ext>
            </a:extLst>
          </p:cNvPr>
          <p:cNvSpPr txBox="1"/>
          <p:nvPr userDrawn="1"/>
        </p:nvSpPr>
        <p:spPr>
          <a:xfrm>
            <a:off x="4566238" y="4302086"/>
            <a:ext cx="3059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pc="150" baseline="0" dirty="0">
                <a:solidFill>
                  <a:schemeClr val="tx1"/>
                </a:solidFill>
                <a:latin typeface="Arial Nova Light" panose="020B0304020202020204" pitchFamily="34" charset="0"/>
              </a:rPr>
              <a:t>KRISTIN UNGER</a:t>
            </a:r>
          </a:p>
          <a:p>
            <a:endParaRPr lang="de-DE" sz="1600" spc="150" baseline="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400" spc="100" baseline="0" dirty="0">
                <a:solidFill>
                  <a:schemeClr val="tx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Prokuristin</a:t>
            </a:r>
            <a:br>
              <a:rPr lang="de-DE" sz="1400" spc="100" baseline="0" dirty="0">
                <a:solidFill>
                  <a:schemeClr val="tx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</a:br>
            <a:br>
              <a:rPr lang="de-DE" sz="1400" spc="100" baseline="0" dirty="0">
                <a:solidFill>
                  <a:schemeClr val="tx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</a:br>
            <a:endParaRPr lang="de-DE" sz="1400" spc="50" baseline="0" dirty="0">
              <a:solidFill>
                <a:schemeClr val="tx1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400" spc="100" baseline="0" dirty="0">
                <a:solidFill>
                  <a:schemeClr val="tx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k.unger@media-hannover.de</a:t>
            </a:r>
          </a:p>
          <a:p>
            <a:pPr>
              <a:spcAft>
                <a:spcPts val="600"/>
              </a:spcAft>
            </a:pPr>
            <a:r>
              <a:rPr lang="de-DE" sz="1400" spc="100" baseline="0" dirty="0">
                <a:solidFill>
                  <a:schemeClr val="tx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0511 410 448-68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163100C-1D03-4119-9379-E765B3B73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732" y="478841"/>
            <a:ext cx="2258147" cy="1147881"/>
          </a:xfrm>
          <a:prstGeom prst="rect">
            <a:avLst/>
          </a:prstGeom>
        </p:spPr>
      </p:pic>
      <p:pic>
        <p:nvPicPr>
          <p:cNvPr id="3" name="Grafik 2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E23AF404-B7F5-E527-8AD4-9C9ED747BB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38" y="2114609"/>
            <a:ext cx="3059523" cy="2034900"/>
          </a:xfrm>
          <a:prstGeom prst="rect">
            <a:avLst/>
          </a:prstGeom>
        </p:spPr>
      </p:pic>
      <p:pic>
        <p:nvPicPr>
          <p:cNvPr id="4" name="Grafik 3" descr="Ein Bild, das Mann, Person, Anzug, alt enthält.&#10;&#10;Automatisch generierte Beschreibung">
            <a:extLst>
              <a:ext uri="{FF2B5EF4-FFF2-40B4-BE49-F238E27FC236}">
                <a16:creationId xmlns:a16="http://schemas.microsoft.com/office/drawing/2014/main" id="{50EB1EAE-78E2-911F-AD46-D0FD7A0D55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4" y="2109825"/>
            <a:ext cx="3059524" cy="2039683"/>
          </a:xfrm>
          <a:prstGeom prst="rect">
            <a:avLst/>
          </a:prstGeom>
        </p:spPr>
      </p:pic>
      <p:sp>
        <p:nvSpPr>
          <p:cNvPr id="2" name="Textfeld 10">
            <a:extLst>
              <a:ext uri="{FF2B5EF4-FFF2-40B4-BE49-F238E27FC236}">
                <a16:creationId xmlns:a16="http://schemas.microsoft.com/office/drawing/2014/main" id="{0DD426A3-B27C-FD61-647D-3654266B3946}"/>
              </a:ext>
            </a:extLst>
          </p:cNvPr>
          <p:cNvSpPr txBox="1"/>
          <p:nvPr userDrawn="1"/>
        </p:nvSpPr>
        <p:spPr>
          <a:xfrm>
            <a:off x="8157334" y="4302086"/>
            <a:ext cx="3059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pc="150" baseline="0" dirty="0">
                <a:solidFill>
                  <a:schemeClr val="tx1"/>
                </a:solidFill>
                <a:latin typeface="Arial Nova Light" panose="020B0304020202020204" pitchFamily="34" charset="0"/>
              </a:rPr>
              <a:t>ANTJE BOEKHOFF</a:t>
            </a:r>
          </a:p>
          <a:p>
            <a:endParaRPr lang="de-DE" sz="1600" spc="150" baseline="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400" spc="100" baseline="0" dirty="0">
                <a:solidFill>
                  <a:schemeClr val="tx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Projektleiterin</a:t>
            </a:r>
            <a:br>
              <a:rPr lang="de-DE" sz="1400" spc="100" baseline="0" dirty="0">
                <a:solidFill>
                  <a:schemeClr val="tx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</a:br>
            <a:br>
              <a:rPr lang="de-DE" sz="1400" spc="100" baseline="0" dirty="0">
                <a:solidFill>
                  <a:schemeClr val="tx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</a:br>
            <a:endParaRPr lang="de-DE" sz="1400" spc="50" baseline="0" dirty="0">
              <a:solidFill>
                <a:schemeClr val="tx1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400" spc="100" baseline="0" dirty="0">
                <a:solidFill>
                  <a:schemeClr val="tx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antje.boekhoff@media-hannover.de</a:t>
            </a:r>
          </a:p>
          <a:p>
            <a:pPr>
              <a:spcAft>
                <a:spcPts val="600"/>
              </a:spcAft>
            </a:pPr>
            <a:r>
              <a:rPr lang="de-DE" sz="1400" spc="100" baseline="0" dirty="0">
                <a:solidFill>
                  <a:schemeClr val="tx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0511 410 448-50</a:t>
            </a:r>
          </a:p>
        </p:txBody>
      </p:sp>
      <p:pic>
        <p:nvPicPr>
          <p:cNvPr id="8" name="Picture 7" descr="Ein Bild, das Person, Frau, Kleidung, lächelnd enthält.&#10;&#10;Description automatically generated">
            <a:extLst>
              <a:ext uri="{FF2B5EF4-FFF2-40B4-BE49-F238E27FC236}">
                <a16:creationId xmlns:a16="http://schemas.microsoft.com/office/drawing/2014/main" id="{4DBC1A7C-F96A-D933-7832-903328B75B5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331" y="2109825"/>
            <a:ext cx="3051610" cy="20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6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A9797F-77A1-2651-011F-3598AB0BD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DE4C0-0C73-2AEE-C4C3-79A9A1BE7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8D772-6F8F-DF86-1CBB-5C5A62D1C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69DC1-FAE1-41B2-9BD0-A716FDF0DB0F}" type="datetime1">
              <a:rPr lang="de-DE" smtClean="0"/>
              <a:t>14.11.2022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8D902-26BF-03E1-4FD8-7310BD0EA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media.works GmbH &amp; Co. KG,  Langenhagen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C7CCA-079B-9DA7-02F3-0DD5C0473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56698-8033-44B9-9AFC-5BD905A978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B2095781-1F9B-C620-98C0-000F8B1D7E64}"/>
              </a:ext>
            </a:extLst>
          </p:cNvPr>
          <p:cNvSpPr txBox="1">
            <a:spLocks/>
          </p:cNvSpPr>
          <p:nvPr/>
        </p:nvSpPr>
        <p:spPr>
          <a:xfrm>
            <a:off x="1524000" y="1280604"/>
            <a:ext cx="9144000" cy="2387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Überblick</a:t>
            </a:r>
            <a:br>
              <a:rPr lang="de-DE" dirty="0"/>
            </a:br>
            <a:r>
              <a:rPr lang="de-DE" dirty="0"/>
              <a:t>Deutscher Betriebsrätetag </a:t>
            </a:r>
            <a:br>
              <a:rPr lang="de-DE" dirty="0"/>
            </a:br>
            <a:r>
              <a:rPr lang="de-DE" dirty="0"/>
              <a:t>DBRT 2022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44DFE2B8-217B-8F3C-0C40-2B990B9C619E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6ED1A74-539E-4340-1055-A83AC98557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 err="1"/>
              <a:t>Powerpoint</a:t>
            </a:r>
            <a:r>
              <a:rPr lang="de-DE" dirty="0"/>
              <a:t>-Slides für Betriebsräte</a:t>
            </a:r>
          </a:p>
          <a:p>
            <a:pPr marL="0" indent="0" algn="ctr">
              <a:buNone/>
            </a:pPr>
            <a:r>
              <a:rPr lang="de-DE" dirty="0"/>
              <a:t>zur freien Verwendung 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F125F9A-F9C2-A3FA-22F1-F343DC4F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media.works GmbH &amp; Co. KG,  Langenhagen</a:t>
            </a:r>
            <a:endParaRPr lang="en-US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74C47F8-A000-AFCB-AE24-FE3A9B19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698-8033-44B9-9AFC-5BD905A978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B36561-2D1F-BBCC-4FD9-03FB0EB4A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19" y="1988597"/>
            <a:ext cx="10673081" cy="418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>
                <a:solidFill>
                  <a:srgbClr val="404040"/>
                </a:solidFill>
              </a:rPr>
              <a:t>Hybride Betriebsversammlungen mit hohem Dialoganteil sind im Trend – wenn nicht sogar ein Muss!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feld 1">
            <a:extLst>
              <a:ext uri="{FF2B5EF4-FFF2-40B4-BE49-F238E27FC236}">
                <a16:creationId xmlns:a16="http://schemas.microsoft.com/office/drawing/2014/main" id="{E191774D-282E-2F66-DB4F-B590EC30578D}"/>
              </a:ext>
            </a:extLst>
          </p:cNvPr>
          <p:cNvSpPr txBox="1"/>
          <p:nvPr/>
        </p:nvSpPr>
        <p:spPr>
          <a:xfrm>
            <a:off x="680719" y="302688"/>
            <a:ext cx="59508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spc="150" dirty="0">
                <a:latin typeface="+mj-lt"/>
              </a:rPr>
              <a:t>Das haben wir mitgenommen</a:t>
            </a:r>
          </a:p>
        </p:txBody>
      </p:sp>
      <p:pic>
        <p:nvPicPr>
          <p:cNvPr id="8" name="Graphic 7" descr="Glühlampe Silhouette">
            <a:extLst>
              <a:ext uri="{FF2B5EF4-FFF2-40B4-BE49-F238E27FC236}">
                <a16:creationId xmlns:a16="http://schemas.microsoft.com/office/drawing/2014/main" id="{72123677-BB2F-00B5-FB14-12F8B94E8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719" y="263520"/>
            <a:ext cx="540000" cy="54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EFBC9-626E-8EDC-BB88-8180AE5A3FB9}"/>
              </a:ext>
            </a:extLst>
          </p:cNvPr>
          <p:cNvSpPr/>
          <p:nvPr/>
        </p:nvSpPr>
        <p:spPr>
          <a:xfrm>
            <a:off x="838200" y="2718787"/>
            <a:ext cx="8146002" cy="21905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de-DE" sz="1800" b="1">
                <a:solidFill>
                  <a:srgbClr val="FFFFFF"/>
                </a:solidFill>
              </a:rPr>
              <a:t>AUFGABEN FÜR UNS</a:t>
            </a:r>
          </a:p>
          <a:p>
            <a:endParaRPr lang="de-DE" b="1">
              <a:solidFill>
                <a:srgbClr val="FFFFFF"/>
              </a:solidFill>
            </a:endParaRPr>
          </a:p>
          <a:p>
            <a:pPr marL="719138" indent="-285750">
              <a:buClr>
                <a:srgbClr val="FFFFFF"/>
              </a:buClr>
              <a:buSzPct val="100000"/>
              <a:buFont typeface="Arial Nova Light" panose="020B0304020202020204" pitchFamily="34" charset="0"/>
              <a:buChar char="–"/>
            </a:pPr>
            <a:r>
              <a:rPr lang="de-DE" sz="1800">
                <a:solidFill>
                  <a:srgbClr val="FFFFFF"/>
                </a:solidFill>
              </a:rPr>
              <a:t>Wollen wir das? </a:t>
            </a:r>
          </a:p>
          <a:p>
            <a:pPr marL="719138" indent="-285750">
              <a:buClr>
                <a:srgbClr val="FFFFFF"/>
              </a:buClr>
              <a:buSzPct val="100000"/>
              <a:buFont typeface="Arial Nova Light" panose="020B0304020202020204" pitchFamily="34" charset="0"/>
              <a:buChar char="–"/>
            </a:pPr>
            <a:r>
              <a:rPr lang="de-DE" sz="1800">
                <a:solidFill>
                  <a:srgbClr val="FFFFFF"/>
                </a:solidFill>
              </a:rPr>
              <a:t>Wenn ja – wie setzen wir das wann zum ersten Mal um? </a:t>
            </a:r>
          </a:p>
          <a:p>
            <a:pPr marL="719138" indent="-285750">
              <a:buClr>
                <a:srgbClr val="FFFFFF"/>
              </a:buClr>
              <a:buSzPct val="100000"/>
              <a:buFont typeface="Arial Nova Light" panose="020B0304020202020204" pitchFamily="34" charset="0"/>
              <a:buChar char="–"/>
            </a:pPr>
            <a:r>
              <a:rPr lang="de-DE" sz="1800">
                <a:solidFill>
                  <a:srgbClr val="FFFFFF"/>
                </a:solidFill>
              </a:rPr>
              <a:t>Welche rechtlichen und technischen Fragen müssen wir noch klären?</a:t>
            </a:r>
            <a:endParaRPr lang="de-DE">
              <a:solidFill>
                <a:srgbClr val="FFFFFF"/>
              </a:solidFill>
            </a:endParaRPr>
          </a:p>
        </p:txBody>
      </p:sp>
      <p:pic>
        <p:nvPicPr>
          <p:cNvPr id="11" name="Graphic 10" descr="Ausrufezeichen mit einfarbiger Füllung">
            <a:extLst>
              <a:ext uri="{FF2B5EF4-FFF2-40B4-BE49-F238E27FC236}">
                <a16:creationId xmlns:a16="http://schemas.microsoft.com/office/drawing/2014/main" id="{299134D3-465E-953E-3971-E8523A774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9802" y="2834197"/>
            <a:ext cx="914400" cy="9144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87CD2C8-879D-9BD4-1968-A321FF249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media.works GmbH &amp; Co. KG,  Langenhagen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F4C5A5-7A1E-CB66-FB1E-C5BBD45C0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698-8033-44B9-9AFC-5BD905A978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7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>
            <a:extLst>
              <a:ext uri="{FF2B5EF4-FFF2-40B4-BE49-F238E27FC236}">
                <a16:creationId xmlns:a16="http://schemas.microsoft.com/office/drawing/2014/main" id="{1D09FE37-35EB-1328-E1AB-896705B7FB28}"/>
              </a:ext>
            </a:extLst>
          </p:cNvPr>
          <p:cNvSpPr txBox="1"/>
          <p:nvPr/>
        </p:nvSpPr>
        <p:spPr>
          <a:xfrm>
            <a:off x="680719" y="302688"/>
            <a:ext cx="59508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spc="150" dirty="0">
                <a:latin typeface="+mj-lt"/>
              </a:rPr>
              <a:t>Das haben wir mitgenommen</a:t>
            </a:r>
          </a:p>
        </p:txBody>
      </p:sp>
      <p:pic>
        <p:nvPicPr>
          <p:cNvPr id="5" name="Graphic 4" descr="Glühlampe Silhouette">
            <a:extLst>
              <a:ext uri="{FF2B5EF4-FFF2-40B4-BE49-F238E27FC236}">
                <a16:creationId xmlns:a16="http://schemas.microsoft.com/office/drawing/2014/main" id="{9504B679-EC93-4F36-3F7C-78F75A72C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719" y="263520"/>
            <a:ext cx="540000" cy="54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1044AA-F365-C55D-6499-EAC398E7E823}"/>
              </a:ext>
            </a:extLst>
          </p:cNvPr>
          <p:cNvSpPr/>
          <p:nvPr/>
        </p:nvSpPr>
        <p:spPr>
          <a:xfrm>
            <a:off x="838200" y="2718787"/>
            <a:ext cx="8146002" cy="21905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en-US" sz="1800" b="1" dirty="0">
                <a:solidFill>
                  <a:srgbClr val="FFFFFF"/>
                </a:solidFill>
              </a:rPr>
              <a:t>AUFGABEN FÜR UNS</a:t>
            </a:r>
          </a:p>
          <a:p>
            <a:endParaRPr lang="en-US" b="1" dirty="0">
              <a:solidFill>
                <a:srgbClr val="FFFFFF"/>
              </a:solidFill>
            </a:endParaRPr>
          </a:p>
          <a:p>
            <a:pPr marL="719138" indent="-285750">
              <a:buClr>
                <a:srgbClr val="FFFFFF"/>
              </a:buClr>
              <a:buSzPct val="100000"/>
              <a:buFont typeface="Arial Nova Light" panose="020B0304020202020204" pitchFamily="34" charset="0"/>
              <a:buChar char="–"/>
            </a:pPr>
            <a:r>
              <a:rPr lang="de-DE" sz="1800" dirty="0">
                <a:solidFill>
                  <a:srgbClr val="FFFFFF"/>
                </a:solidFill>
              </a:rPr>
              <a:t>Kritische „Bestandsanalyse” I</a:t>
            </a:r>
          </a:p>
          <a:p>
            <a:pPr marL="719138" indent="-285750">
              <a:buClr>
                <a:srgbClr val="FFFFFF"/>
              </a:buClr>
              <a:buSzPct val="100000"/>
              <a:buFont typeface="Arial Nova Light" panose="020B0304020202020204" pitchFamily="34" charset="0"/>
              <a:buChar char="–"/>
            </a:pPr>
            <a:r>
              <a:rPr lang="de-DE" sz="1800" dirty="0">
                <a:solidFill>
                  <a:srgbClr val="FFFFFF"/>
                </a:solidFill>
              </a:rPr>
              <a:t>Welche Themen bearbeiten wir?</a:t>
            </a:r>
          </a:p>
          <a:p>
            <a:pPr marL="719138" indent="-285750">
              <a:buClr>
                <a:srgbClr val="FFFFFF"/>
              </a:buClr>
              <a:buSzPct val="100000"/>
              <a:buFont typeface="Arial Nova Light" panose="020B0304020202020204" pitchFamily="34" charset="0"/>
              <a:buChar char="–"/>
            </a:pPr>
            <a:r>
              <a:rPr lang="de-DE" sz="1800" dirty="0">
                <a:solidFill>
                  <a:srgbClr val="FFFFFF"/>
                </a:solidFill>
              </a:rPr>
              <a:t>Welche davon sind „Muss”?</a:t>
            </a:r>
          </a:p>
          <a:p>
            <a:pPr marL="719138" indent="-285750">
              <a:buClr>
                <a:srgbClr val="FFFFFF"/>
              </a:buClr>
              <a:buSzPct val="100000"/>
              <a:buFont typeface="Arial Nova Light" panose="020B0304020202020204" pitchFamily="34" charset="0"/>
              <a:buChar char="–"/>
            </a:pPr>
            <a:r>
              <a:rPr lang="de-DE" sz="1800" dirty="0">
                <a:solidFill>
                  <a:srgbClr val="FFFFFF"/>
                </a:solidFill>
              </a:rPr>
              <a:t>Welche Fokusthemen wollen wir bearbeiten?</a:t>
            </a:r>
          </a:p>
          <a:p>
            <a:pPr marL="719138" indent="-285750">
              <a:buClr>
                <a:srgbClr val="FFFFFF"/>
              </a:buClr>
              <a:buSzPct val="100000"/>
              <a:buFont typeface="Arial Nova Light" panose="020B0304020202020204" pitchFamily="34" charset="0"/>
              <a:buChar char="–"/>
            </a:pPr>
            <a:r>
              <a:rPr lang="de-DE" sz="1800" dirty="0">
                <a:solidFill>
                  <a:srgbClr val="FFFFFF"/>
                </a:solidFill>
              </a:rPr>
              <a:t>Welche Ressourcen haben wir verfügbar?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0286A272-AD0E-21C9-3F97-FABEE022692E}"/>
              </a:ext>
            </a:extLst>
          </p:cNvPr>
          <p:cNvSpPr txBox="1">
            <a:spLocks/>
          </p:cNvSpPr>
          <p:nvPr/>
        </p:nvSpPr>
        <p:spPr>
          <a:xfrm>
            <a:off x="680719" y="1988597"/>
            <a:ext cx="10673081" cy="4188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800" b="1" dirty="0">
                <a:solidFill>
                  <a:srgbClr val="404040"/>
                </a:solidFill>
              </a:rPr>
              <a:t>Weniger ist mehr: Auf wenige wichtige Themen konzentrieren!</a:t>
            </a:r>
            <a:endParaRPr lang="en-US" dirty="0"/>
          </a:p>
        </p:txBody>
      </p:sp>
      <p:pic>
        <p:nvPicPr>
          <p:cNvPr id="10" name="Graphic 9" descr="Ausrufezeichen mit einfarbiger Füllung">
            <a:extLst>
              <a:ext uri="{FF2B5EF4-FFF2-40B4-BE49-F238E27FC236}">
                <a16:creationId xmlns:a16="http://schemas.microsoft.com/office/drawing/2014/main" id="{F3DB48EE-21E5-7689-5086-68DA3BD23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9802" y="2834197"/>
            <a:ext cx="914400" cy="9144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818B3E2-4D75-4F3C-B469-6688E3B9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media.works GmbH &amp; Co. KG,  Langenhagen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FD88E1B-ECD6-A87C-DBB7-AEBA6F5CA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698-8033-44B9-9AFC-5BD905A978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0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3249113-7377-20B4-7809-45E7E5DEC7B8}"/>
              </a:ext>
            </a:extLst>
          </p:cNvPr>
          <p:cNvSpPr/>
          <p:nvPr/>
        </p:nvSpPr>
        <p:spPr>
          <a:xfrm>
            <a:off x="838200" y="2718787"/>
            <a:ext cx="8146002" cy="28943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en-US" sz="1800" b="1" dirty="0">
                <a:solidFill>
                  <a:srgbClr val="FFFFFF"/>
                </a:solidFill>
              </a:rPr>
              <a:t>AUFGABEN FÜR UNS</a:t>
            </a:r>
          </a:p>
          <a:p>
            <a:endParaRPr lang="en-US" b="1" dirty="0">
              <a:solidFill>
                <a:srgbClr val="FFFFFF"/>
              </a:solidFill>
            </a:endParaRPr>
          </a:p>
          <a:p>
            <a:pPr marL="719138" indent="-285750">
              <a:buClr>
                <a:srgbClr val="FFFFFF"/>
              </a:buClr>
              <a:buSzPct val="100000"/>
              <a:buFont typeface="Arial Nova Light" panose="020B0304020202020204" pitchFamily="34" charset="0"/>
              <a:buChar char="–"/>
            </a:pPr>
            <a:r>
              <a:rPr lang="de-DE" sz="1800" dirty="0">
                <a:solidFill>
                  <a:srgbClr val="FFFFFF"/>
                </a:solidFill>
              </a:rPr>
              <a:t>Kritische „Bestandsanalyse” II</a:t>
            </a:r>
          </a:p>
          <a:p>
            <a:pPr marL="719138" indent="-285750">
              <a:buClr>
                <a:srgbClr val="FFFFFF"/>
              </a:buClr>
              <a:buSzPct val="100000"/>
              <a:buFont typeface="Arial Nova Light" panose="020B0304020202020204" pitchFamily="34" charset="0"/>
              <a:buChar char="–"/>
            </a:pPr>
            <a:r>
              <a:rPr lang="de-DE" sz="1800" dirty="0">
                <a:solidFill>
                  <a:srgbClr val="FFFFFF"/>
                </a:solidFill>
              </a:rPr>
              <a:t>Welche Themen wollen wir kommunizieren?</a:t>
            </a:r>
          </a:p>
          <a:p>
            <a:pPr marL="719138" indent="-285750">
              <a:buClr>
                <a:srgbClr val="FFFFFF"/>
              </a:buClr>
              <a:buSzPct val="100000"/>
              <a:buFont typeface="Arial Nova Light" panose="020B0304020202020204" pitchFamily="34" charset="0"/>
              <a:buChar char="–"/>
            </a:pPr>
            <a:r>
              <a:rPr lang="de-DE" sz="1800" dirty="0">
                <a:solidFill>
                  <a:srgbClr val="FFFFFF"/>
                </a:solidFill>
              </a:rPr>
              <a:t>Durch wen?</a:t>
            </a:r>
          </a:p>
          <a:p>
            <a:pPr marL="719138" indent="-285750">
              <a:buClr>
                <a:srgbClr val="FFFFFF"/>
              </a:buClr>
              <a:buSzPct val="100000"/>
              <a:buFont typeface="Arial Nova Light" panose="020B0304020202020204" pitchFamily="34" charset="0"/>
              <a:buChar char="–"/>
            </a:pPr>
            <a:r>
              <a:rPr lang="de-DE" sz="1800" dirty="0">
                <a:solidFill>
                  <a:srgbClr val="FFFFFF"/>
                </a:solidFill>
              </a:rPr>
              <a:t>Wann?</a:t>
            </a:r>
          </a:p>
          <a:p>
            <a:pPr marL="719138" indent="-285750">
              <a:buClr>
                <a:srgbClr val="FFFFFF"/>
              </a:buClr>
              <a:buSzPct val="100000"/>
              <a:buFont typeface="Arial Nova Light" panose="020B0304020202020204" pitchFamily="34" charset="0"/>
              <a:buChar char="–"/>
            </a:pPr>
            <a:r>
              <a:rPr lang="de-DE" sz="1800" dirty="0">
                <a:solidFill>
                  <a:srgbClr val="FFFFFF"/>
                </a:solidFill>
              </a:rPr>
              <a:t>An welche Zielgruppe?</a:t>
            </a:r>
          </a:p>
          <a:p>
            <a:pPr marL="719138" indent="-285750">
              <a:buClr>
                <a:srgbClr val="FFFFFF"/>
              </a:buClr>
              <a:buSzPct val="100000"/>
              <a:buFont typeface="Arial Nova Light" panose="020B0304020202020204" pitchFamily="34" charset="0"/>
              <a:buChar char="–"/>
            </a:pPr>
            <a:r>
              <a:rPr lang="de-DE" sz="1800" dirty="0">
                <a:solidFill>
                  <a:srgbClr val="FFFFFF"/>
                </a:solidFill>
              </a:rPr>
              <a:t>Mit welchen Formaten und Kanälen?</a:t>
            </a:r>
          </a:p>
          <a:p>
            <a:pPr marL="719138" indent="-285750">
              <a:buClr>
                <a:srgbClr val="FFFFFF"/>
              </a:buClr>
              <a:buSzPct val="100000"/>
              <a:buFont typeface="Arial Nova Light" panose="020B0304020202020204" pitchFamily="34" charset="0"/>
              <a:buChar char="–"/>
            </a:pPr>
            <a:r>
              <a:rPr lang="de-DE" sz="1800" dirty="0">
                <a:solidFill>
                  <a:srgbClr val="FFFFFF"/>
                </a:solidFill>
              </a:rPr>
              <a:t>Wer übernimmt die Planung?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feld 1">
            <a:extLst>
              <a:ext uri="{FF2B5EF4-FFF2-40B4-BE49-F238E27FC236}">
                <a16:creationId xmlns:a16="http://schemas.microsoft.com/office/drawing/2014/main" id="{F924DDC2-30D6-52B1-7817-211F6CA0776E}"/>
              </a:ext>
            </a:extLst>
          </p:cNvPr>
          <p:cNvSpPr txBox="1"/>
          <p:nvPr/>
        </p:nvSpPr>
        <p:spPr>
          <a:xfrm>
            <a:off x="680719" y="302688"/>
            <a:ext cx="59508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spc="150" dirty="0">
                <a:latin typeface="+mj-lt"/>
              </a:rPr>
              <a:t>Das haben wir mitgenommen</a:t>
            </a:r>
          </a:p>
        </p:txBody>
      </p:sp>
      <p:pic>
        <p:nvPicPr>
          <p:cNvPr id="5" name="Graphic 4" descr="Glühlampe Silhouette">
            <a:extLst>
              <a:ext uri="{FF2B5EF4-FFF2-40B4-BE49-F238E27FC236}">
                <a16:creationId xmlns:a16="http://schemas.microsoft.com/office/drawing/2014/main" id="{DBC84ACD-638F-E1F5-3113-F3750488C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719" y="263520"/>
            <a:ext cx="540000" cy="540000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2EE3833-2BB9-4B45-79AC-7F67E44E85B1}"/>
              </a:ext>
            </a:extLst>
          </p:cNvPr>
          <p:cNvSpPr txBox="1">
            <a:spLocks/>
          </p:cNvSpPr>
          <p:nvPr/>
        </p:nvSpPr>
        <p:spPr>
          <a:xfrm>
            <a:off x="680719" y="1988597"/>
            <a:ext cx="10673081" cy="4188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800" b="1" dirty="0">
                <a:solidFill>
                  <a:srgbClr val="404040"/>
                </a:solidFill>
              </a:rPr>
              <a:t>Kommunikation folgt der Strategie: Themen für Kommunikation definieren und “spielen” statt “wir müssen kommunizieren, welche Themen spielen wir”!</a:t>
            </a:r>
            <a:endParaRPr lang="en-US" dirty="0"/>
          </a:p>
        </p:txBody>
      </p:sp>
      <p:pic>
        <p:nvPicPr>
          <p:cNvPr id="8" name="Graphic 7" descr="Ausrufezeichen mit einfarbiger Füllung">
            <a:extLst>
              <a:ext uri="{FF2B5EF4-FFF2-40B4-BE49-F238E27FC236}">
                <a16:creationId xmlns:a16="http://schemas.microsoft.com/office/drawing/2014/main" id="{2146E86C-BCC4-DA29-F752-4E32AA260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9802" y="2834197"/>
            <a:ext cx="914400" cy="9144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557A03F-46AA-290D-D957-F9890102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media.works GmbH &amp; Co. KG,  Langenhagen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FB464BD-2CF8-60DE-6C43-CC6CEBE4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698-8033-44B9-9AFC-5BD905A978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3249113-7377-20B4-7809-45E7E5DEC7B8}"/>
              </a:ext>
            </a:extLst>
          </p:cNvPr>
          <p:cNvSpPr/>
          <p:nvPr/>
        </p:nvSpPr>
        <p:spPr>
          <a:xfrm>
            <a:off x="838200" y="2718787"/>
            <a:ext cx="8146002" cy="28943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en-US" sz="1800" b="1" dirty="0">
                <a:solidFill>
                  <a:srgbClr val="FFFFFF"/>
                </a:solidFill>
              </a:rPr>
              <a:t>AUFGABEN FÜR UNS</a:t>
            </a:r>
          </a:p>
          <a:p>
            <a:endParaRPr lang="en-US" b="1" dirty="0">
              <a:solidFill>
                <a:srgbClr val="FFFFFF"/>
              </a:solidFill>
            </a:endParaRPr>
          </a:p>
          <a:p>
            <a:pPr marL="719138" indent="-285750">
              <a:buClr>
                <a:srgbClr val="FFFFFF"/>
              </a:buClr>
              <a:buSzPct val="100000"/>
              <a:buFont typeface="Arial Nova Light" panose="020B0304020202020204" pitchFamily="34" charset="0"/>
              <a:buChar char="–"/>
            </a:pPr>
            <a:r>
              <a:rPr lang="de-DE" sz="1800" dirty="0" err="1">
                <a:solidFill>
                  <a:srgbClr val="FFFFFF"/>
                </a:solidFill>
              </a:rPr>
              <a:t>Xxxx</a:t>
            </a:r>
            <a:endParaRPr lang="de-DE" sz="1800" dirty="0">
              <a:solidFill>
                <a:srgbClr val="FFFFFF"/>
              </a:solidFill>
            </a:endParaRPr>
          </a:p>
          <a:p>
            <a:pPr marL="719138" indent="-285750">
              <a:buClr>
                <a:srgbClr val="FFFFFF"/>
              </a:buClr>
              <a:buSzPct val="100000"/>
              <a:buFont typeface="Arial Nova Light" panose="020B0304020202020204" pitchFamily="34" charset="0"/>
              <a:buChar char="–"/>
            </a:pPr>
            <a:r>
              <a:rPr lang="de-DE" dirty="0" err="1">
                <a:solidFill>
                  <a:srgbClr val="FFFFFF"/>
                </a:solidFill>
              </a:rPr>
              <a:t>Yyyyy</a:t>
            </a:r>
            <a:endParaRPr lang="de-DE" dirty="0">
              <a:solidFill>
                <a:srgbClr val="FFFFFF"/>
              </a:solidFill>
            </a:endParaRPr>
          </a:p>
          <a:p>
            <a:pPr marL="719138" indent="-285750">
              <a:buClr>
                <a:srgbClr val="FFFFFF"/>
              </a:buClr>
              <a:buSzPct val="100000"/>
              <a:buFont typeface="Arial Nova Light" panose="020B0304020202020204" pitchFamily="34" charset="0"/>
              <a:buChar char="–"/>
            </a:pPr>
            <a:r>
              <a:rPr lang="de-DE" dirty="0" err="1">
                <a:solidFill>
                  <a:srgbClr val="FFFFFF"/>
                </a:solidFill>
              </a:rPr>
              <a:t>zzzz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feld 1">
            <a:extLst>
              <a:ext uri="{FF2B5EF4-FFF2-40B4-BE49-F238E27FC236}">
                <a16:creationId xmlns:a16="http://schemas.microsoft.com/office/drawing/2014/main" id="{F924DDC2-30D6-52B1-7817-211F6CA0776E}"/>
              </a:ext>
            </a:extLst>
          </p:cNvPr>
          <p:cNvSpPr txBox="1"/>
          <p:nvPr/>
        </p:nvSpPr>
        <p:spPr>
          <a:xfrm>
            <a:off x="680719" y="302688"/>
            <a:ext cx="59508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spc="150" dirty="0">
                <a:latin typeface="+mj-lt"/>
              </a:rPr>
              <a:t>Das haben wir mitgenommen</a:t>
            </a:r>
          </a:p>
        </p:txBody>
      </p:sp>
      <p:pic>
        <p:nvPicPr>
          <p:cNvPr id="5" name="Graphic 4" descr="Glühlampe Silhouette">
            <a:extLst>
              <a:ext uri="{FF2B5EF4-FFF2-40B4-BE49-F238E27FC236}">
                <a16:creationId xmlns:a16="http://schemas.microsoft.com/office/drawing/2014/main" id="{DBC84ACD-638F-E1F5-3113-F3750488C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719" y="263520"/>
            <a:ext cx="540000" cy="540000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2EE3833-2BB9-4B45-79AC-7F67E44E85B1}"/>
              </a:ext>
            </a:extLst>
          </p:cNvPr>
          <p:cNvSpPr txBox="1">
            <a:spLocks/>
          </p:cNvSpPr>
          <p:nvPr/>
        </p:nvSpPr>
        <p:spPr>
          <a:xfrm>
            <a:off x="680719" y="1988597"/>
            <a:ext cx="10673081" cy="4188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800" b="1" dirty="0">
                <a:solidFill>
                  <a:srgbClr val="404040"/>
                </a:solidFill>
              </a:rPr>
              <a:t>Eigenes Beispiel</a:t>
            </a:r>
            <a:endParaRPr lang="en-US" dirty="0"/>
          </a:p>
        </p:txBody>
      </p:sp>
      <p:pic>
        <p:nvPicPr>
          <p:cNvPr id="8" name="Graphic 7" descr="Ausrufezeichen mit einfarbiger Füllung">
            <a:extLst>
              <a:ext uri="{FF2B5EF4-FFF2-40B4-BE49-F238E27FC236}">
                <a16:creationId xmlns:a16="http://schemas.microsoft.com/office/drawing/2014/main" id="{2146E86C-BCC4-DA29-F752-4E32AA260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9802" y="2834197"/>
            <a:ext cx="914400" cy="9144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2EB9B9A-17BB-673F-FA23-9F7E49A7B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media.works GmbH &amp; Co. KG,  Langenhagen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7B4F9B1-DB8E-584F-E9B2-2A55870A2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698-8033-44B9-9AFC-5BD905A978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4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46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B36561-2D1F-BBCC-4FD9-03FB0EB4A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91" y="2798618"/>
            <a:ext cx="5710382" cy="35577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1800" b="0" i="0" dirty="0">
                <a:solidFill>
                  <a:srgbClr val="404040"/>
                </a:solidFill>
                <a:effectLst/>
              </a:rPr>
              <a:t>Der Deutsche BetriebsräteTag (DBRT) ist eine Mischung aus Konferenz, Messe und Interaktions-Plattform für Betriebsratsarbeit.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404040"/>
                </a:solidFill>
              </a:rPr>
              <a:t>Der DBRT wird jährlich im alten Bundestag in Bonn veranstaltet.</a:t>
            </a:r>
            <a:endParaRPr lang="de-DE" sz="1800" b="0" i="0" dirty="0">
              <a:solidFill>
                <a:srgbClr val="404040"/>
              </a:solidFill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404040"/>
                </a:solidFill>
              </a:rPr>
              <a:t>Mehr als 600 Betriebsrätinnen und Betriebsräte nehmen teil und tauschen ihre Erfahrungen aus.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404040"/>
                </a:solidFill>
              </a:rPr>
              <a:t>Referentinnen und Referenten informieren über gesetzliche Neuerungen ebenso wie praxisnahe Beispiele für erfolgreiche Betriebsratsarbeit.</a:t>
            </a:r>
            <a:endParaRPr lang="en-US" sz="1800" dirty="0"/>
          </a:p>
        </p:txBody>
      </p:sp>
      <p:sp>
        <p:nvSpPr>
          <p:cNvPr id="4" name="Textfeld 1">
            <a:extLst>
              <a:ext uri="{FF2B5EF4-FFF2-40B4-BE49-F238E27FC236}">
                <a16:creationId xmlns:a16="http://schemas.microsoft.com/office/drawing/2014/main" id="{A96CE9A5-F451-337A-2C00-75BBA35AEF12}"/>
              </a:ext>
            </a:extLst>
          </p:cNvPr>
          <p:cNvSpPr txBox="1"/>
          <p:nvPr/>
        </p:nvSpPr>
        <p:spPr>
          <a:xfrm>
            <a:off x="680719" y="302688"/>
            <a:ext cx="7216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spc="150" dirty="0">
                <a:latin typeface="+mj-lt"/>
              </a:rPr>
              <a:t>Was ist der Deutsche BetriebsräteTag (DBRT)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E51D4C1-4D4A-2C37-6B65-808BD0B24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9" y="1284292"/>
            <a:ext cx="3716601" cy="13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Benutzer Silhouette">
            <a:extLst>
              <a:ext uri="{FF2B5EF4-FFF2-40B4-BE49-F238E27FC236}">
                <a16:creationId xmlns:a16="http://schemas.microsoft.com/office/drawing/2014/main" id="{9BC3668E-02AD-02C6-7ADF-DCA36264A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719" y="263520"/>
            <a:ext cx="540000" cy="540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57B6802-B947-9A3C-E52A-C7DDAD6A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media.works GmbH &amp; Co. KG,  </a:t>
            </a:r>
            <a:r>
              <a:rPr lang="en-US" dirty="0" err="1"/>
              <a:t>Langenhagen</a:t>
            </a:r>
            <a:r>
              <a:rPr lang="en-US" dirty="0"/>
              <a:t> – </a:t>
            </a:r>
            <a:r>
              <a:rPr lang="en-US" dirty="0" err="1"/>
              <a:t>Foto</a:t>
            </a:r>
            <a:r>
              <a:rPr lang="en-US" dirty="0"/>
              <a:t>: DBRT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B75D67-6846-65E0-1763-1B3490285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698-8033-44B9-9AFC-5BD905A9783B}" type="slidenum">
              <a:rPr lang="en-US" smtClean="0"/>
              <a:t>2</a:t>
            </a:fld>
            <a:endParaRPr lang="en-US"/>
          </a:p>
        </p:txBody>
      </p:sp>
      <p:pic>
        <p:nvPicPr>
          <p:cNvPr id="9" name="Grafik 8" descr="Ein Bild, das gefüttert, mehrere enthält.&#10;&#10;Automatisch generierte Beschreibung">
            <a:extLst>
              <a:ext uri="{FF2B5EF4-FFF2-40B4-BE49-F238E27FC236}">
                <a16:creationId xmlns:a16="http://schemas.microsoft.com/office/drawing/2014/main" id="{964CE139-EA3D-8065-0CF0-16C34354FB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3" y="2601883"/>
            <a:ext cx="5336600" cy="355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6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B36561-2D1F-BBCC-4FD9-03FB0EB4A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08" y="2733965"/>
            <a:ext cx="11400445" cy="350058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404040"/>
                </a:solidFill>
              </a:rPr>
              <a:t>Wir betreten Neuland – die GBV „Mobile Arbeit im In- und Ausland“  	(BR CARIAD SE)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404040"/>
                </a:solidFill>
              </a:rPr>
              <a:t>Ausbau statt Schließungsszenario durch innovatives Einmischen und aktive Beteiligung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DE" sz="1800" dirty="0">
                <a:solidFill>
                  <a:srgbClr val="404040"/>
                </a:solidFill>
              </a:rPr>
              <a:t>								(BR Gestamp </a:t>
            </a:r>
            <a:r>
              <a:rPr lang="de-DE" sz="1800" dirty="0" err="1">
                <a:solidFill>
                  <a:srgbClr val="404040"/>
                </a:solidFill>
              </a:rPr>
              <a:t>Griwe</a:t>
            </a:r>
            <a:r>
              <a:rPr lang="de-DE" sz="1800" dirty="0">
                <a:solidFill>
                  <a:srgbClr val="404040"/>
                </a:solidFill>
              </a:rPr>
              <a:t> </a:t>
            </a:r>
            <a:r>
              <a:rPr lang="de-DE" sz="1800" dirty="0" err="1">
                <a:solidFill>
                  <a:srgbClr val="404040"/>
                </a:solidFill>
              </a:rPr>
              <a:t>Haynrode</a:t>
            </a:r>
            <a:r>
              <a:rPr lang="de-DE" sz="1800" dirty="0">
                <a:solidFill>
                  <a:srgbClr val="404040"/>
                </a:solidFill>
              </a:rPr>
              <a:t> GmbH)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404040"/>
                </a:solidFill>
              </a:rPr>
              <a:t>Belastungen reduzieren &amp; Teilhabe sicherstellen – Inklusion bei BASF Lemförde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DE" sz="1800" dirty="0">
                <a:solidFill>
                  <a:srgbClr val="404040"/>
                </a:solidFill>
              </a:rPr>
              <a:t>								(BR BASF </a:t>
            </a:r>
            <a:r>
              <a:rPr lang="de-DE" sz="1800" dirty="0" err="1">
                <a:solidFill>
                  <a:srgbClr val="404040"/>
                </a:solidFill>
              </a:rPr>
              <a:t>Polyurethanes</a:t>
            </a:r>
            <a:r>
              <a:rPr lang="de-DE" sz="1800" dirty="0">
                <a:solidFill>
                  <a:srgbClr val="404040"/>
                </a:solidFill>
              </a:rPr>
              <a:t> GmbH)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404040"/>
                </a:solidFill>
              </a:rPr>
              <a:t>TGA@HOME – #Ausbildung #Lernortverlagerung #WorkLifeBalance #Future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DE" sz="1800" dirty="0">
                <a:solidFill>
                  <a:srgbClr val="404040"/>
                </a:solidFill>
              </a:rPr>
              <a:t>								(BR Robert Bosch GmbH)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404040"/>
                </a:solidFill>
              </a:rPr>
              <a:t>Innovationskampagne „AT@SWAT“ – Außertariflich Beschäftigte in die Betriebsratsarbeit einbinden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DE" sz="1800" dirty="0">
                <a:solidFill>
                  <a:srgbClr val="404040"/>
                </a:solidFill>
              </a:rPr>
              <a:t>								(BR Bayer AG)</a:t>
            </a:r>
          </a:p>
        </p:txBody>
      </p:sp>
      <p:sp>
        <p:nvSpPr>
          <p:cNvPr id="4" name="Textfeld 1">
            <a:extLst>
              <a:ext uri="{FF2B5EF4-FFF2-40B4-BE49-F238E27FC236}">
                <a16:creationId xmlns:a16="http://schemas.microsoft.com/office/drawing/2014/main" id="{A96CE9A5-F451-337A-2C00-75BBA35AEF12}"/>
              </a:ext>
            </a:extLst>
          </p:cNvPr>
          <p:cNvSpPr txBox="1"/>
          <p:nvPr/>
        </p:nvSpPr>
        <p:spPr>
          <a:xfrm>
            <a:off x="680719" y="302688"/>
            <a:ext cx="8906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spc="150" dirty="0">
                <a:latin typeface="+mj-lt"/>
              </a:rPr>
              <a:t>Wesentliche Praxisthemen auf dem DBRT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E51D4C1-4D4A-2C37-6B65-808BD0B24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9" y="1284292"/>
            <a:ext cx="3716601" cy="13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Benutzer Silhouette">
            <a:extLst>
              <a:ext uri="{FF2B5EF4-FFF2-40B4-BE49-F238E27FC236}">
                <a16:creationId xmlns:a16="http://schemas.microsoft.com/office/drawing/2014/main" id="{9BC3668E-02AD-02C6-7ADF-DCA36264A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719" y="263520"/>
            <a:ext cx="540000" cy="540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0DE4B48-8CF5-A84C-12A4-4F03E286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media.works GmbH &amp; Co. KG,  Langenhagen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04D25-4DAA-E5BD-6BE9-EA8F80826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698-8033-44B9-9AFC-5BD905A978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3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B36561-2D1F-BBCC-4FD9-03FB0EB4A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72" y="2844801"/>
            <a:ext cx="11400445" cy="350058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404040"/>
                </a:solidFill>
              </a:rPr>
              <a:t>Gemeinsam stark für eine gute Ausbildung – fair geregelt in einer Betriebsvereinbarung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DE" sz="1800" dirty="0">
                <a:solidFill>
                  <a:srgbClr val="404040"/>
                </a:solidFill>
              </a:rPr>
              <a:t>							(JAV HELIOS Klink Sangerhausen)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404040"/>
                </a:solidFill>
              </a:rPr>
              <a:t>Inklusion fair gestalten – Prävention &amp; Azubi-Übernahme für Schwerbehinderte &amp; Gleichgestellte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DE" sz="1800" dirty="0">
                <a:solidFill>
                  <a:srgbClr val="404040"/>
                </a:solidFill>
              </a:rPr>
              <a:t>							(BR bfz Coburg)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404040"/>
                </a:solidFill>
              </a:rPr>
              <a:t>Auch unter Last stabil und wendig wie ein Stapler – Solidarische Beschäftigungssicherung für die Logistik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DE" sz="1800" dirty="0">
                <a:solidFill>
                  <a:srgbClr val="404040"/>
                </a:solidFill>
              </a:rPr>
              <a:t>							(BR Linde Material Handling GmbH)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404040"/>
                </a:solidFill>
              </a:rPr>
              <a:t>Ausstieg aus der Kohleverstromung – Die Energiewende sozial gestalten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DE" sz="1800" dirty="0">
                <a:solidFill>
                  <a:srgbClr val="404040"/>
                </a:solidFill>
              </a:rPr>
              <a:t>							(BR Großkraftwerk Mannheim AG) </a:t>
            </a:r>
            <a:endParaRPr lang="en-US" sz="1800" dirty="0"/>
          </a:p>
        </p:txBody>
      </p:sp>
      <p:sp>
        <p:nvSpPr>
          <p:cNvPr id="4" name="Textfeld 1">
            <a:extLst>
              <a:ext uri="{FF2B5EF4-FFF2-40B4-BE49-F238E27FC236}">
                <a16:creationId xmlns:a16="http://schemas.microsoft.com/office/drawing/2014/main" id="{A96CE9A5-F451-337A-2C00-75BBA35AEF12}"/>
              </a:ext>
            </a:extLst>
          </p:cNvPr>
          <p:cNvSpPr txBox="1"/>
          <p:nvPr/>
        </p:nvSpPr>
        <p:spPr>
          <a:xfrm>
            <a:off x="680719" y="302688"/>
            <a:ext cx="8906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spc="150" dirty="0">
                <a:latin typeface="+mj-lt"/>
              </a:rPr>
              <a:t>Wesentliche Praxisthemen auf dem DBRT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E51D4C1-4D4A-2C37-6B65-808BD0B24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9" y="1284292"/>
            <a:ext cx="3716601" cy="13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Benutzer Silhouette">
            <a:extLst>
              <a:ext uri="{FF2B5EF4-FFF2-40B4-BE49-F238E27FC236}">
                <a16:creationId xmlns:a16="http://schemas.microsoft.com/office/drawing/2014/main" id="{9BC3668E-02AD-02C6-7ADF-DCA36264A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719" y="263520"/>
            <a:ext cx="540000" cy="540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96FC5D5-472E-A161-8242-A3EE84A9C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media.works GmbH &amp; Co. KG,  Langenhagen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4B46D1-78C1-68BD-623E-67499DE7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698-8033-44B9-9AFC-5BD905A978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5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>
            <a:extLst>
              <a:ext uri="{FF2B5EF4-FFF2-40B4-BE49-F238E27FC236}">
                <a16:creationId xmlns:a16="http://schemas.microsoft.com/office/drawing/2014/main" id="{A96CE9A5-F451-337A-2C00-75BBA35AEF12}"/>
              </a:ext>
            </a:extLst>
          </p:cNvPr>
          <p:cNvSpPr txBox="1"/>
          <p:nvPr/>
        </p:nvSpPr>
        <p:spPr>
          <a:xfrm>
            <a:off x="680719" y="302688"/>
            <a:ext cx="7216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spc="150" dirty="0">
                <a:latin typeface="+mj-lt"/>
              </a:rPr>
              <a:t>Eindrücke vom DBRT 2022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E51D4C1-4D4A-2C37-6B65-808BD0B24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9" y="1284292"/>
            <a:ext cx="3716601" cy="13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Benutzer Silhouette">
            <a:extLst>
              <a:ext uri="{FF2B5EF4-FFF2-40B4-BE49-F238E27FC236}">
                <a16:creationId xmlns:a16="http://schemas.microsoft.com/office/drawing/2014/main" id="{9BC3668E-02AD-02C6-7ADF-DCA36264A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719" y="263520"/>
            <a:ext cx="540000" cy="540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57B6802-B947-9A3C-E52A-C7DDAD6A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media.works GmbH &amp; Co. KG,  </a:t>
            </a:r>
            <a:r>
              <a:rPr lang="en-US" dirty="0" err="1"/>
              <a:t>Langenhagen</a:t>
            </a:r>
            <a:r>
              <a:rPr lang="en-US" dirty="0"/>
              <a:t>, </a:t>
            </a:r>
            <a:r>
              <a:rPr lang="en-US" dirty="0" err="1"/>
              <a:t>Foto</a:t>
            </a:r>
            <a:r>
              <a:rPr lang="en-US" dirty="0"/>
              <a:t>: DBRT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B75D67-6846-65E0-1763-1B3490285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698-8033-44B9-9AFC-5BD905A9783B}" type="slidenum">
              <a:rPr lang="en-US" smtClean="0"/>
              <a:t>5</a:t>
            </a:fld>
            <a:endParaRPr lang="en-US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6C10117-1FB2-A4A1-2F17-B030E479B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3" y="2609893"/>
            <a:ext cx="5336600" cy="3557733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26E320F0-8425-B3CA-B53B-1A7122BE9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91" y="2798618"/>
            <a:ext cx="5710382" cy="3557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Zu den Höhepunkten des DBRT 2022 zählte neben den Fachvorträgen die Podiumsdiskussion zum Thema “Mitbestimmung im Mittelpunkt“.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1800" dirty="0"/>
              <a:t>Teilnehmende: </a:t>
            </a:r>
          </a:p>
          <a:p>
            <a:pPr>
              <a:spcAft>
                <a:spcPts val="600"/>
              </a:spcAft>
            </a:pPr>
            <a:r>
              <a:rPr lang="de-DE" sz="1800" dirty="0"/>
              <a:t>die DGB-Vorsitzende Yasmin Fahimi, </a:t>
            </a:r>
          </a:p>
          <a:p>
            <a:pPr>
              <a:spcAft>
                <a:spcPts val="600"/>
              </a:spcAft>
            </a:pPr>
            <a:r>
              <a:rPr lang="de-DE" sz="1800" dirty="0"/>
              <a:t>Martin Schulz (Vorsitzender der Friedrich-Ebert-Stiftung, links)</a:t>
            </a:r>
          </a:p>
          <a:p>
            <a:pPr>
              <a:spcAft>
                <a:spcPts val="600"/>
              </a:spcAft>
            </a:pPr>
            <a:r>
              <a:rPr lang="de-DE" sz="1800" dirty="0"/>
              <a:t>Prof. Dr. Norbert Lammert (Vorsitzender der Konrad-Adenauer-Stiftung, rechts)</a:t>
            </a:r>
          </a:p>
          <a:p>
            <a:pPr>
              <a:spcAft>
                <a:spcPts val="600"/>
              </a:spcAft>
            </a:pPr>
            <a:r>
              <a:rPr lang="de-DE" sz="1800" dirty="0"/>
              <a:t>Moderation: DBRT-Gründer Thorsten Halm</a:t>
            </a:r>
          </a:p>
        </p:txBody>
      </p:sp>
    </p:spTree>
    <p:extLst>
      <p:ext uri="{BB962C8B-B14F-4D97-AF65-F5344CB8AC3E}">
        <p14:creationId xmlns:p14="http://schemas.microsoft.com/office/powerpoint/2010/main" val="335195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>
            <a:extLst>
              <a:ext uri="{FF2B5EF4-FFF2-40B4-BE49-F238E27FC236}">
                <a16:creationId xmlns:a16="http://schemas.microsoft.com/office/drawing/2014/main" id="{A96CE9A5-F451-337A-2C00-75BBA35AEF12}"/>
              </a:ext>
            </a:extLst>
          </p:cNvPr>
          <p:cNvSpPr txBox="1"/>
          <p:nvPr/>
        </p:nvSpPr>
        <p:spPr>
          <a:xfrm>
            <a:off x="680719" y="302688"/>
            <a:ext cx="7216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spc="150" dirty="0">
                <a:latin typeface="+mj-lt"/>
              </a:rPr>
              <a:t>Deutscher Betriebsräte-Preis 2022 - Gold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E51D4C1-4D4A-2C37-6B65-808BD0B24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9" y="1284292"/>
            <a:ext cx="3716601" cy="13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Benutzer Silhouette">
            <a:extLst>
              <a:ext uri="{FF2B5EF4-FFF2-40B4-BE49-F238E27FC236}">
                <a16:creationId xmlns:a16="http://schemas.microsoft.com/office/drawing/2014/main" id="{9BC3668E-02AD-02C6-7ADF-DCA36264A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719" y="263520"/>
            <a:ext cx="540000" cy="540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57B6802-B947-9A3C-E52A-C7DDAD6A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40382" cy="365125"/>
          </a:xfrm>
        </p:spPr>
        <p:txBody>
          <a:bodyPr/>
          <a:lstStyle/>
          <a:p>
            <a:r>
              <a:rPr lang="en-US" dirty="0"/>
              <a:t>media.works GmbH &amp; Co. KG,  </a:t>
            </a:r>
            <a:r>
              <a:rPr lang="en-US" dirty="0" err="1"/>
              <a:t>Langenhagen</a:t>
            </a:r>
            <a:r>
              <a:rPr lang="en-US" dirty="0"/>
              <a:t>, </a:t>
            </a:r>
            <a:r>
              <a:rPr lang="en-US" dirty="0" err="1"/>
              <a:t>Foto</a:t>
            </a:r>
            <a:r>
              <a:rPr lang="en-US" dirty="0"/>
              <a:t>: Bund-Verlag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B75D67-6846-65E0-1763-1B3490285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698-8033-44B9-9AFC-5BD905A9783B}" type="slidenum">
              <a:rPr lang="en-US" smtClean="0"/>
              <a:t>6</a:t>
            </a:fld>
            <a:endParaRPr lang="en-US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26E320F0-8425-B3CA-B53B-1A7122BE9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91" y="2798618"/>
            <a:ext cx="5710382" cy="35577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1800" dirty="0"/>
              <a:t>Den Deutschen Betriebsräte-Preis 2022 in Gold erhielt der Betriebsrat der Gestamp </a:t>
            </a:r>
            <a:r>
              <a:rPr lang="de-DE" sz="1800" dirty="0" err="1"/>
              <a:t>Griwe</a:t>
            </a:r>
            <a:r>
              <a:rPr lang="de-DE" sz="1800" dirty="0"/>
              <a:t> </a:t>
            </a:r>
            <a:r>
              <a:rPr lang="de-DE" sz="1800" dirty="0" err="1"/>
              <a:t>Haynrode</a:t>
            </a:r>
            <a:r>
              <a:rPr lang="de-DE" sz="1800" dirty="0"/>
              <a:t> GmbH, </a:t>
            </a:r>
            <a:r>
              <a:rPr lang="de-DE" sz="1800" dirty="0" err="1"/>
              <a:t>Haynrode</a:t>
            </a:r>
            <a:r>
              <a:rPr lang="de-DE" sz="1800" dirty="0"/>
              <a:t> für das Projekt „Zukunftssicherung Gestamp </a:t>
            </a:r>
            <a:r>
              <a:rPr lang="de-DE" sz="1800" dirty="0" err="1"/>
              <a:t>Haynrode</a:t>
            </a:r>
            <a:r>
              <a:rPr lang="de-DE" sz="1800" dirty="0"/>
              <a:t>“:  </a:t>
            </a:r>
          </a:p>
          <a:p>
            <a:pPr>
              <a:spcAft>
                <a:spcPts val="600"/>
              </a:spcAft>
            </a:pPr>
            <a:r>
              <a:rPr lang="de-DE" sz="1800" dirty="0"/>
              <a:t>Belegschaft und Betriebsrat sahen sich trotz Standort- und Beschäftigungsgarantie mit der Aufforderung zu erheblichen Kosteneinsparungen und einer mittelfristigen Schließungsandrohung konfrontiert.</a:t>
            </a:r>
          </a:p>
          <a:p>
            <a:pPr>
              <a:spcAft>
                <a:spcPts val="600"/>
              </a:spcAft>
            </a:pPr>
            <a:r>
              <a:rPr lang="de-DE" sz="1800" dirty="0"/>
              <a:t>Das Gremium startete umfangreiche Aktivitäten, um die Planungen des Managements zu widerlegen.</a:t>
            </a:r>
          </a:p>
          <a:p>
            <a:pPr>
              <a:spcAft>
                <a:spcPts val="600"/>
              </a:spcAft>
            </a:pPr>
            <a:r>
              <a:rPr lang="de-DE" sz="1800" dirty="0"/>
              <a:t>Anstelle von Betriebsänderung und Schließungsplänen wurde eine Zukunftssicherung durch Investitionen und Neueinstellungen erreicht.</a:t>
            </a:r>
          </a:p>
        </p:txBody>
      </p:sp>
      <p:pic>
        <p:nvPicPr>
          <p:cNvPr id="9" name="Grafik 8" descr="Ein Bild, das Text, Person, stehend, Gruppe enthält.&#10;&#10;Automatisch generierte Beschreibung">
            <a:extLst>
              <a:ext uri="{FF2B5EF4-FFF2-40B4-BE49-F238E27FC236}">
                <a16:creationId xmlns:a16="http://schemas.microsoft.com/office/drawing/2014/main" id="{0996868B-51F9-1812-F333-FA416C93D7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3" y="2601739"/>
            <a:ext cx="5336600" cy="352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2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>
            <a:extLst>
              <a:ext uri="{FF2B5EF4-FFF2-40B4-BE49-F238E27FC236}">
                <a16:creationId xmlns:a16="http://schemas.microsoft.com/office/drawing/2014/main" id="{A96CE9A5-F451-337A-2C00-75BBA35AEF12}"/>
              </a:ext>
            </a:extLst>
          </p:cNvPr>
          <p:cNvSpPr txBox="1"/>
          <p:nvPr/>
        </p:nvSpPr>
        <p:spPr>
          <a:xfrm>
            <a:off x="680719" y="302688"/>
            <a:ext cx="7216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spc="150" dirty="0">
                <a:latin typeface="+mj-lt"/>
              </a:rPr>
              <a:t>Deutscher Betriebsräte-Preis 2022 - Sonderpreis »Moderne Ausbildung«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E51D4C1-4D4A-2C37-6B65-808BD0B24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9" y="1284292"/>
            <a:ext cx="3716601" cy="13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Benutzer Silhouette">
            <a:extLst>
              <a:ext uri="{FF2B5EF4-FFF2-40B4-BE49-F238E27FC236}">
                <a16:creationId xmlns:a16="http://schemas.microsoft.com/office/drawing/2014/main" id="{9BC3668E-02AD-02C6-7ADF-DCA36264A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719" y="263520"/>
            <a:ext cx="540000" cy="540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57B6802-B947-9A3C-E52A-C7DDAD6A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95800" cy="365125"/>
          </a:xfrm>
        </p:spPr>
        <p:txBody>
          <a:bodyPr/>
          <a:lstStyle/>
          <a:p>
            <a:r>
              <a:rPr lang="en-US" dirty="0"/>
              <a:t>media.works GmbH &amp; Co. KG,  </a:t>
            </a:r>
            <a:r>
              <a:rPr lang="en-US" dirty="0" err="1"/>
              <a:t>Langenhagen</a:t>
            </a:r>
            <a:r>
              <a:rPr lang="en-US" dirty="0"/>
              <a:t>, </a:t>
            </a:r>
            <a:r>
              <a:rPr lang="en-US" dirty="0" err="1"/>
              <a:t>Foto</a:t>
            </a:r>
            <a:r>
              <a:rPr lang="en-US" dirty="0"/>
              <a:t>: Bund-Verlag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B75D67-6846-65E0-1763-1B3490285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698-8033-44B9-9AFC-5BD905A9783B}" type="slidenum">
              <a:rPr lang="en-US" smtClean="0"/>
              <a:t>7</a:t>
            </a:fld>
            <a:endParaRPr lang="en-US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26E320F0-8425-B3CA-B53B-1A7122BE9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91" y="2798618"/>
            <a:ext cx="5710382" cy="35577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1800" dirty="0"/>
              <a:t>Den Sonderpreis »Moderne Ausbildung« erhielt die Jugend- und Auszubildendenvertretung der Helios Klinik Sangerhausen für das Projekt „Betriebsvereinbarung Praktische Ausbildung“:  </a:t>
            </a:r>
          </a:p>
          <a:p>
            <a:pPr>
              <a:spcAft>
                <a:spcPts val="600"/>
              </a:spcAft>
            </a:pPr>
            <a:r>
              <a:rPr lang="de-DE" sz="1800" dirty="0"/>
              <a:t>Eine Befragung unter den Azubis brachte eine Vielzahl von Problemen im Rahmen ihrer Ausbildung ans Licht.</a:t>
            </a:r>
          </a:p>
          <a:p>
            <a:pPr>
              <a:spcAft>
                <a:spcPts val="600"/>
              </a:spcAft>
            </a:pPr>
            <a:r>
              <a:rPr lang="de-DE" sz="1800" dirty="0"/>
              <a:t>Zur Verbesserung der Ausbildungsqualität und unter Einbeziehung aller Betroffenen initiierte die Jugend- und Auszubildendenvertretung in Kooperation mit Konzern-JAV den Abschluss einer Betriebsvereinbarung (BV).</a:t>
            </a:r>
          </a:p>
          <a:p>
            <a:pPr>
              <a:spcAft>
                <a:spcPts val="600"/>
              </a:spcAft>
            </a:pPr>
            <a:r>
              <a:rPr lang="de-DE" sz="1800" dirty="0"/>
              <a:t>Diese BV regelt u.a., dass das sogenannte Stations-Hopping zukünftig vermieden wird. Außerdem sind Regelungen zur Praxisanleitung, eine langfristige Einsatzplanung und Urlaubsplanung geregelt.</a:t>
            </a:r>
          </a:p>
        </p:txBody>
      </p:sp>
      <p:pic>
        <p:nvPicPr>
          <p:cNvPr id="8" name="Grafik 7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00BC9704-3D42-EF39-30FC-D54EACC29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3" y="2798618"/>
            <a:ext cx="5351350" cy="317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>
            <a:extLst>
              <a:ext uri="{FF2B5EF4-FFF2-40B4-BE49-F238E27FC236}">
                <a16:creationId xmlns:a16="http://schemas.microsoft.com/office/drawing/2014/main" id="{A96CE9A5-F451-337A-2C00-75BBA35AEF12}"/>
              </a:ext>
            </a:extLst>
          </p:cNvPr>
          <p:cNvSpPr txBox="1"/>
          <p:nvPr/>
        </p:nvSpPr>
        <p:spPr>
          <a:xfrm>
            <a:off x="680719" y="302688"/>
            <a:ext cx="7216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spc="150" dirty="0">
                <a:latin typeface="+mj-lt"/>
              </a:rPr>
              <a:t>Deutscher Betriebsräte-Preis 2022 - Sonderpreis »Inklusion gestalten«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E51D4C1-4D4A-2C37-6B65-808BD0B24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9" y="1284292"/>
            <a:ext cx="3716601" cy="13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Benutzer Silhouette">
            <a:extLst>
              <a:ext uri="{FF2B5EF4-FFF2-40B4-BE49-F238E27FC236}">
                <a16:creationId xmlns:a16="http://schemas.microsoft.com/office/drawing/2014/main" id="{9BC3668E-02AD-02C6-7ADF-DCA36264A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719" y="263520"/>
            <a:ext cx="540000" cy="540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57B6802-B947-9A3C-E52A-C7DDAD6A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en-US" dirty="0"/>
              <a:t>media.works GmbH &amp; Co. KG,  </a:t>
            </a:r>
            <a:r>
              <a:rPr lang="en-US" dirty="0" err="1"/>
              <a:t>Langenhagen</a:t>
            </a:r>
            <a:r>
              <a:rPr lang="en-US" dirty="0"/>
              <a:t>, </a:t>
            </a:r>
            <a:r>
              <a:rPr lang="en-US" dirty="0" err="1"/>
              <a:t>Foto</a:t>
            </a:r>
            <a:r>
              <a:rPr lang="en-US" dirty="0"/>
              <a:t>: Bund-Verlag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B75D67-6846-65E0-1763-1B3490285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698-8033-44B9-9AFC-5BD905A9783B}" type="slidenum">
              <a:rPr lang="en-US" smtClean="0"/>
              <a:t>8</a:t>
            </a:fld>
            <a:endParaRPr lang="en-US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26E320F0-8425-B3CA-B53B-1A7122BE9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91" y="2798618"/>
            <a:ext cx="5710382" cy="35577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1800" dirty="0"/>
              <a:t>Den Sonderpreis »Inklusion gestalten« erhielt der Betriebsrat und Schwerbehindertenvertretung der BASF </a:t>
            </a:r>
            <a:r>
              <a:rPr lang="de-DE" sz="1800" dirty="0" err="1"/>
              <a:t>Polyurethanes</a:t>
            </a:r>
            <a:r>
              <a:rPr lang="de-DE" sz="1800" dirty="0"/>
              <a:t> GmbH, Lemförde, für das Projekt „Inklusionsvereinbarung“:</a:t>
            </a:r>
          </a:p>
          <a:p>
            <a:pPr>
              <a:spcAft>
                <a:spcPts val="600"/>
              </a:spcAft>
            </a:pPr>
            <a:r>
              <a:rPr lang="de-DE" sz="1800" dirty="0"/>
              <a:t>Ziel: Abschluss einer Inklusionsvereinbarung gemäß den gesetzlichen Vorgaben.</a:t>
            </a:r>
          </a:p>
          <a:p>
            <a:pPr>
              <a:spcAft>
                <a:spcPts val="600"/>
              </a:spcAft>
            </a:pPr>
            <a:r>
              <a:rPr lang="de-DE" sz="1800" dirty="0"/>
              <a:t>Umfangreiche Vorarbeiten von BR und SBV und intensive Verhandlungen mit der Arbeitgeberseite, um Verständnis für Forderungen und Notwendigkeiten einer Vereinbarung zu wecken.</a:t>
            </a:r>
          </a:p>
          <a:p>
            <a:pPr>
              <a:spcAft>
                <a:spcPts val="600"/>
              </a:spcAft>
            </a:pPr>
            <a:r>
              <a:rPr lang="de-DE" sz="1800" dirty="0"/>
              <a:t>Verabschiedung einer Inklusionsvereinbarung, die u.a. frühere Arbeitszeitentlastung für betroffene </a:t>
            </a:r>
            <a:r>
              <a:rPr lang="de-DE" sz="1800" dirty="0" err="1"/>
              <a:t>Kolleg:innen</a:t>
            </a:r>
            <a:r>
              <a:rPr lang="de-DE" sz="1800" dirty="0"/>
              <a:t>, Zusatzurlaub für Gleichgestellte und bezahlte Freistellung für Eltern mit schwerbehinderten Kindern regelt.</a:t>
            </a:r>
          </a:p>
        </p:txBody>
      </p:sp>
      <p:pic>
        <p:nvPicPr>
          <p:cNvPr id="9" name="Grafik 8" descr="Ein Bild, das Person, draußen, Gruppe, Personen enthält.&#10;&#10;Automatisch generierte Beschreibung">
            <a:extLst>
              <a:ext uri="{FF2B5EF4-FFF2-40B4-BE49-F238E27FC236}">
                <a16:creationId xmlns:a16="http://schemas.microsoft.com/office/drawing/2014/main" id="{1C8157DD-EC12-4C5F-4A3A-385988F12D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3" y="2798618"/>
            <a:ext cx="5340999" cy="317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5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Boden, Person, Anzug, darstellend enthält.&#10;&#10;Automatisch generierte Beschreibung">
            <a:extLst>
              <a:ext uri="{FF2B5EF4-FFF2-40B4-BE49-F238E27FC236}">
                <a16:creationId xmlns:a16="http://schemas.microsoft.com/office/drawing/2014/main" id="{CB429253-1B47-6D3A-FB0C-0B8F26966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4" y="2798618"/>
            <a:ext cx="5382644" cy="3173904"/>
          </a:xfrm>
          <a:prstGeom prst="rect">
            <a:avLst/>
          </a:prstGeom>
        </p:spPr>
      </p:pic>
      <p:sp>
        <p:nvSpPr>
          <p:cNvPr id="4" name="Textfeld 1">
            <a:extLst>
              <a:ext uri="{FF2B5EF4-FFF2-40B4-BE49-F238E27FC236}">
                <a16:creationId xmlns:a16="http://schemas.microsoft.com/office/drawing/2014/main" id="{A96CE9A5-F451-337A-2C00-75BBA35AEF12}"/>
              </a:ext>
            </a:extLst>
          </p:cNvPr>
          <p:cNvSpPr txBox="1"/>
          <p:nvPr/>
        </p:nvSpPr>
        <p:spPr>
          <a:xfrm>
            <a:off x="680719" y="302688"/>
            <a:ext cx="7216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spc="150" dirty="0">
                <a:latin typeface="+mj-lt"/>
              </a:rPr>
              <a:t>Deutscher Betriebsräte-Preis 2022 - Sonderpreis »Mobiles Arbeiten«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E51D4C1-4D4A-2C37-6B65-808BD0B24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9" y="1284292"/>
            <a:ext cx="3716601" cy="13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Benutzer Silhouette">
            <a:extLst>
              <a:ext uri="{FF2B5EF4-FFF2-40B4-BE49-F238E27FC236}">
                <a16:creationId xmlns:a16="http://schemas.microsoft.com/office/drawing/2014/main" id="{9BC3668E-02AD-02C6-7ADF-DCA36264A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719" y="263520"/>
            <a:ext cx="540000" cy="540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57B6802-B947-9A3C-E52A-C7DDAD6A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en-US" dirty="0"/>
              <a:t>media.works GmbH &amp; Co. KG,  </a:t>
            </a:r>
            <a:r>
              <a:rPr lang="en-US" dirty="0" err="1"/>
              <a:t>Langenhagen</a:t>
            </a:r>
            <a:r>
              <a:rPr lang="en-US" dirty="0"/>
              <a:t>, </a:t>
            </a:r>
            <a:r>
              <a:rPr lang="en-US" dirty="0" err="1"/>
              <a:t>Foto</a:t>
            </a:r>
            <a:r>
              <a:rPr lang="en-US" dirty="0"/>
              <a:t>: Bund-Verlag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B75D67-6846-65E0-1763-1B3490285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698-8033-44B9-9AFC-5BD905A9783B}" type="slidenum">
              <a:rPr lang="en-US" smtClean="0"/>
              <a:t>9</a:t>
            </a:fld>
            <a:endParaRPr lang="en-US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26E320F0-8425-B3CA-B53B-1A7122BE9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91" y="2798618"/>
            <a:ext cx="5710382" cy="35577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1800" dirty="0"/>
              <a:t>Den Sonderpreis »Mobiles Arbeiten« erhielt der Gesamtbetriebsrat der Evonik Industries AG, Essen, für das Projekt „Gesamtbetriebsvereinbarung #SmartWork samt kanalübergreifender Kommunikationsstrategie“:</a:t>
            </a:r>
          </a:p>
          <a:p>
            <a:pPr>
              <a:spcAft>
                <a:spcPts val="600"/>
              </a:spcAft>
            </a:pPr>
            <a:r>
              <a:rPr lang="de-DE" sz="1800" dirty="0"/>
              <a:t>Bei den Mitarbeitern bestand bereits vor der Pandemie  der starke Wunsch nach flexibleren Arbeitsmöglichkeiten außerhalb des Büros.</a:t>
            </a:r>
          </a:p>
          <a:p>
            <a:pPr>
              <a:spcAft>
                <a:spcPts val="600"/>
              </a:spcAft>
            </a:pPr>
            <a:r>
              <a:rPr lang="de-DE" sz="1800" dirty="0"/>
              <a:t>Gesamtbetriebsrat testet über Piloten und vielfältige Feedbackrunden mit der Belegschaft die konkrete Ausgestaltung und Bestandteiler einer Vereinbarung.</a:t>
            </a:r>
          </a:p>
          <a:p>
            <a:pPr>
              <a:spcAft>
                <a:spcPts val="600"/>
              </a:spcAft>
            </a:pPr>
            <a:r>
              <a:rPr lang="de-DE" sz="1800" dirty="0"/>
              <a:t>Gesamtbetriebsvereinbarung # Smart Work ermöglicht mehr Flexibilität zur Vereinbarkeit von Privatleben und Beruf und etabliert hybrides Arbeiten als allgemein akzeptieren Standard im Unternehmen.</a:t>
            </a:r>
          </a:p>
        </p:txBody>
      </p:sp>
    </p:spTree>
    <p:extLst>
      <p:ext uri="{BB962C8B-B14F-4D97-AF65-F5344CB8AC3E}">
        <p14:creationId xmlns:p14="http://schemas.microsoft.com/office/powerpoint/2010/main" val="264875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edia.works">
      <a:dk1>
        <a:srgbClr val="282828"/>
      </a:dk1>
      <a:lt1>
        <a:srgbClr val="EBEBEB"/>
      </a:lt1>
      <a:dk2>
        <a:srgbClr val="282828"/>
      </a:dk2>
      <a:lt2>
        <a:srgbClr val="EBEBEB"/>
      </a:lt2>
      <a:accent1>
        <a:srgbClr val="BE1423"/>
      </a:accent1>
      <a:accent2>
        <a:srgbClr val="0FA5F0"/>
      </a:accent2>
      <a:accent3>
        <a:srgbClr val="BE1423"/>
      </a:accent3>
      <a:accent4>
        <a:srgbClr val="0FA5F0"/>
      </a:accent4>
      <a:accent5>
        <a:srgbClr val="BE1423"/>
      </a:accent5>
      <a:accent6>
        <a:srgbClr val="0FA5F0"/>
      </a:accent6>
      <a:hlink>
        <a:srgbClr val="0FA5F0"/>
      </a:hlink>
      <a:folHlink>
        <a:srgbClr val="BE1423"/>
      </a:folHlink>
    </a:clrScheme>
    <a:fontScheme name="media.works">
      <a:majorFont>
        <a:latin typeface="Arial Nova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1073</Words>
  <Application>Microsoft Office PowerPoint</Application>
  <PresentationFormat>Breitbild</PresentationFormat>
  <Paragraphs>114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Arial Nova</vt:lpstr>
      <vt:lpstr>Arial Nova Light</vt:lpstr>
      <vt:lpstr>Calibri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Unger</dc:creator>
  <cp:lastModifiedBy>Hannes Boekhoff</cp:lastModifiedBy>
  <cp:revision>14</cp:revision>
  <dcterms:created xsi:type="dcterms:W3CDTF">2022-11-09T11:38:10Z</dcterms:created>
  <dcterms:modified xsi:type="dcterms:W3CDTF">2022-11-14T16:02:12Z</dcterms:modified>
</cp:coreProperties>
</file>